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86" r:id="rId4"/>
    <p:sldId id="376" r:id="rId5"/>
    <p:sldId id="387" r:id="rId6"/>
    <p:sldId id="379" r:id="rId7"/>
    <p:sldId id="378" r:id="rId8"/>
    <p:sldId id="380" r:id="rId9"/>
    <p:sldId id="381" r:id="rId10"/>
    <p:sldId id="382" r:id="rId11"/>
  </p:sldIdLst>
  <p:sldSz cx="9144000" cy="6858000" type="screen4x3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B"/>
    <a:srgbClr val="FFCC00"/>
    <a:srgbClr val="37A7CA"/>
    <a:srgbClr val="EA5520"/>
    <a:srgbClr val="8BAB42"/>
    <a:srgbClr val="92D050"/>
    <a:srgbClr val="D13B56"/>
    <a:srgbClr val="E6C068"/>
    <a:srgbClr val="77A2BB"/>
    <a:srgbClr val="E2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6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B964-8008-4A8A-BCA8-73636F786835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03FA-22CA-4B09-865C-1B51499FB5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59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23EE-D5AF-476B-96B3-64C89CD8C7C8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3665-0223-418D-8557-D94B51D7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3665-0223-418D-8557-D94B51D7DB2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4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671851"/>
            <a:ext cx="45237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4902016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" y="4313210"/>
            <a:ext cx="45677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769400" y="1296872"/>
            <a:ext cx="405900" cy="42418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28" name="Shape 28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769400" y="1286481"/>
            <a:ext cx="405900" cy="448801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35" name="Shape 35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981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1" name="Shape 41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3" name="Shape 43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785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265600" y="97923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0" y="137157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1375800" y="13726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984000"/>
            <a:ext cx="49338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48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5383167"/>
            <a:ext cx="5163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5" name="Shape 48"/>
          <p:cNvCxnSpPr/>
          <p:nvPr userDrawn="1"/>
        </p:nvCxnSpPr>
        <p:spPr>
          <a:xfrm>
            <a:off x="1375800" y="717758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39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6018305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5647207"/>
            <a:ext cx="556500" cy="742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52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D272-B040-40F2-9764-A23FB7A25C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8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1249489"/>
            <a:ext cx="6809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46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25086" y="1161658"/>
            <a:ext cx="3430790" cy="11417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7064" y="572914"/>
            <a:ext cx="8352266" cy="1818322"/>
          </a:xfrm>
        </p:spPr>
        <p:txBody>
          <a:bodyPr/>
          <a:lstStyle/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969023" y="2186764"/>
            <a:ext cx="7322738" cy="181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126183" y="5301431"/>
            <a:ext cx="3950912" cy="15454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單位：臺北市政府教育局</a:t>
            </a:r>
          </a:p>
        </p:txBody>
      </p:sp>
    </p:spTree>
    <p:extLst>
      <p:ext uri="{BB962C8B-B14F-4D97-AF65-F5344CB8AC3E}">
        <p14:creationId xmlns:p14="http://schemas.microsoft.com/office/powerpoint/2010/main" val="15663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208077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超商代繳：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載具出示繳費單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至超商繳費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1" y="3200199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169757" y="3196596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520324" y="430493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48" y="3715846"/>
            <a:ext cx="3324226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2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98405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）於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月全面推廣，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以不印繳費單為原則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，以紙本為輔。</a:t>
            </a: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學生或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先行完成「親子帳號綁定」作業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，在以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臺北市校園單一身份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驗證方式登入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可查詢繳費單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悠遊付</a:t>
            </a:r>
            <a:r>
              <a:rPr lang="en-US" altLang="zh-TW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、信用卡等多元繳費管道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讓家長不用出門即可完成繳費作業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，以載具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出示繳費單至超商繳費、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轉帳等方式。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透過悠遊付綁定親子帳號，將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主動推播專屬繳費訊息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，繳費資訊不漏接。</a:t>
            </a:r>
          </a:p>
        </p:txBody>
      </p:sp>
    </p:spTree>
    <p:extLst>
      <p:ext uri="{BB962C8B-B14F-4D97-AF65-F5344CB8AC3E}">
        <p14:creationId xmlns:p14="http://schemas.microsoft.com/office/powerpoint/2010/main" val="22654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02" y="3523486"/>
            <a:ext cx="2030144" cy="298120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41679" y="2620106"/>
            <a:ext cx="2005291" cy="9061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若有繳費單「待繳款」右上方顯示繳費單筆數</a:t>
            </a:r>
            <a:endParaRPr lang="en-US" altLang="zh-TW" sz="16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82256" y="2620104"/>
            <a:ext cx="1992889" cy="9160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提供悠遊付、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信用卡、</a:t>
            </a:r>
            <a:r>
              <a:rPr lang="en-US" altLang="zh-TW" sz="1600" dirty="0" err="1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PayTaipei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ATM</a:t>
            </a:r>
            <a:r>
              <a:rPr lang="zh-TW" altLang="en-US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超商代繳</a:t>
            </a:r>
            <a:endParaRPr lang="en-US" altLang="zh-TW" sz="16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9" name="向右箭號 28"/>
          <p:cNvSpPr/>
          <p:nvPr/>
        </p:nvSpPr>
        <p:spPr>
          <a:xfrm rot="5400000">
            <a:off x="1006908" y="4146099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85" y="3067646"/>
            <a:ext cx="1851198" cy="11894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grpSp>
        <p:nvGrpSpPr>
          <p:cNvPr id="31" name="群組 30"/>
          <p:cNvGrpSpPr/>
          <p:nvPr/>
        </p:nvGrpSpPr>
        <p:grpSpPr>
          <a:xfrm>
            <a:off x="293548" y="4801172"/>
            <a:ext cx="1800000" cy="1784300"/>
            <a:chOff x="2460746" y="1896473"/>
            <a:chExt cx="2080937" cy="2099712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0746" y="1896473"/>
              <a:ext cx="2080937" cy="2099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橢圓 32"/>
            <p:cNvSpPr/>
            <p:nvPr/>
          </p:nvSpPr>
          <p:spPr>
            <a:xfrm>
              <a:off x="3552210" y="2398598"/>
              <a:ext cx="288001" cy="288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050" dirty="0"/>
                <a:t>1</a:t>
              </a:r>
              <a:endParaRPr lang="zh-TW" altLang="en-US" sz="105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741671" y="2603400"/>
              <a:ext cx="517167" cy="181543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4692414" y="3552889"/>
            <a:ext cx="2005291" cy="2957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矩形 35"/>
          <p:cNvSpPr/>
          <p:nvPr/>
        </p:nvSpPr>
        <p:spPr>
          <a:xfrm>
            <a:off x="4692414" y="2620105"/>
            <a:ext cx="2005291" cy="916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點擊「查看繳款明細」可看到繳費單詳細資料</a:t>
            </a:r>
            <a:endParaRPr lang="en-US" altLang="zh-TW" sz="16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314112" y="2539342"/>
            <a:ext cx="1874745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登入系統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6782256" y="3552889"/>
            <a:ext cx="2008530" cy="2957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382715" y="2538232"/>
            <a:ext cx="6489143" cy="4056032"/>
          </a:xfrm>
          <a:prstGeom prst="rect">
            <a:avLst/>
          </a:prstGeom>
          <a:noFill/>
          <a:ln>
            <a:solidFill>
              <a:srgbClr val="FF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559263" y="3608109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9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9" y="3053311"/>
            <a:ext cx="2030144" cy="298120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2056" y="3879889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2408027" y="4092033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44" name="向右箭號 43"/>
          <p:cNvSpPr/>
          <p:nvPr/>
        </p:nvSpPr>
        <p:spPr>
          <a:xfrm>
            <a:off x="5780815" y="4169621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69" y="2391615"/>
            <a:ext cx="2481287" cy="4383404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2876729" y="3008698"/>
            <a:ext cx="2783062" cy="3104635"/>
            <a:chOff x="2761262" y="1190451"/>
            <a:chExt cx="2783062" cy="3104635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262" y="1190451"/>
              <a:ext cx="2783062" cy="3104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圓角矩形 29"/>
            <p:cNvSpPr/>
            <p:nvPr/>
          </p:nvSpPr>
          <p:spPr>
            <a:xfrm>
              <a:off x="3664353" y="3948393"/>
              <a:ext cx="794366" cy="288032"/>
            </a:xfrm>
            <a:prstGeom prst="roundRect">
              <a:avLst>
                <a:gd name="adj" fmla="val 1025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748472" y="3704286"/>
              <a:ext cx="986167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智慧支付 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悠遊付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" y="3053311"/>
            <a:ext cx="2173457" cy="319165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親子連結資訊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0477" y="4790268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>
            <a:off x="3377304" y="411231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80" y="2878095"/>
            <a:ext cx="3901778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73" y="4411517"/>
            <a:ext cx="3353091" cy="220694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37867"/>
            <a:ext cx="8696879" cy="1743888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方法一、若已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完成親子綁定，收到繳費推撥後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，檢視繳費單即可付款。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2000" lvl="3" indent="-108000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sz="2000" i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i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方法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二、點擊</a:t>
            </a:r>
            <a:r>
              <a:rPr lang="zh-TW" altLang="en-US" sz="2000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en-US" altLang="zh-TW" sz="2000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sz="2000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圖示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＞開啟悠遊付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生活繳費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 學雜費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輸入繳款帳號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5" y="3672685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108211" y="387130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433376" y="479955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5" name="矩形 4"/>
          <p:cNvSpPr/>
          <p:nvPr/>
        </p:nvSpPr>
        <p:spPr>
          <a:xfrm>
            <a:off x="5781799" y="4963062"/>
            <a:ext cx="971359" cy="672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1945904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選擇學雜費＞點選掃描條碼或輸入繳款帳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號（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碼）付款。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en-US" altLang="zh-TW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付款圖示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＞選擇支付業者付款。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76887" y="3753912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94922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7" y="4273162"/>
            <a:ext cx="3333017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329961" y="5050181"/>
            <a:ext cx="1301261" cy="570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5"/>
          <a:stretch/>
        </p:blipFill>
        <p:spPr>
          <a:xfrm>
            <a:off x="5311405" y="3754421"/>
            <a:ext cx="2908788" cy="2822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方法一、打開可掃描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＞掃描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＞選擇信用卡繳學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信用卡付款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圖示＞選擇信用卡繳學費。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199" y="372828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384921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9" y="4254500"/>
            <a:ext cx="3323612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232273" y="5138858"/>
            <a:ext cx="1301261" cy="570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84" y="3728289"/>
            <a:ext cx="3459037" cy="2993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5635373" y="5709107"/>
            <a:ext cx="1301261" cy="9730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7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649951"/>
            <a:ext cx="8458629" cy="6975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方法一、打開銀行行動網銀掃描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方法二、直接至實體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71556" y="430522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6" y="3220389"/>
            <a:ext cx="2813658" cy="3501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6" y="2982995"/>
            <a:ext cx="2202462" cy="3726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826757" y="4488606"/>
            <a:ext cx="821028" cy="870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Viola</Template>
  <TotalTime>2981</TotalTime>
  <Words>560</Words>
  <Application>Microsoft Office PowerPoint</Application>
  <PresentationFormat>如螢幕大小 (4:3)</PresentationFormat>
  <Paragraphs>62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Lora</vt:lpstr>
      <vt:lpstr>Quattrocento Sans</vt:lpstr>
      <vt:lpstr>SentyTEA 新蒂下午茶体</vt:lpstr>
      <vt:lpstr>Microsoft JhengHei</vt:lpstr>
      <vt:lpstr>Microsoft JhengHei</vt:lpstr>
      <vt:lpstr>新細明體</vt:lpstr>
      <vt:lpstr>Arial</vt:lpstr>
      <vt:lpstr>Calibri</vt:lpstr>
      <vt:lpstr>Wingdings</vt:lpstr>
      <vt:lpstr>Viola template</vt:lpstr>
      <vt:lpstr>臺北市校園繳費系統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陳伯豪</dc:creator>
  <cp:lastModifiedBy>AEAA-11650</cp:lastModifiedBy>
  <cp:revision>1059</cp:revision>
  <cp:lastPrinted>2020-08-21T10:51:55Z</cp:lastPrinted>
  <dcterms:created xsi:type="dcterms:W3CDTF">2018-06-04T02:14:07Z</dcterms:created>
  <dcterms:modified xsi:type="dcterms:W3CDTF">2020-08-26T03:37:17Z</dcterms:modified>
</cp:coreProperties>
</file>